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4" r:id="rId3"/>
    <p:sldId id="292" r:id="rId4"/>
    <p:sldId id="295" r:id="rId5"/>
    <p:sldId id="296" r:id="rId6"/>
    <p:sldId id="288" r:id="rId7"/>
    <p:sldId id="297" r:id="rId8"/>
    <p:sldId id="298" r:id="rId9"/>
    <p:sldId id="283" r:id="rId10"/>
    <p:sldId id="29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9" autoAdjust="0"/>
    <p:restoredTop sz="94714" autoAdjust="0"/>
  </p:normalViewPr>
  <p:slideViewPr>
    <p:cSldViewPr>
      <p:cViewPr>
        <p:scale>
          <a:sx n="100" d="100"/>
          <a:sy n="100" d="100"/>
        </p:scale>
        <p:origin x="-1032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11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References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11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Posting 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Use LinkedIn to display recommendations you receive.</a:t>
            </a:r>
          </a:p>
          <a:p>
            <a:r>
              <a:rPr lang="en-US" dirty="0" smtClean="0"/>
              <a:t>In your cover letter, direct employers to your LinkedIn page to view the recommendations.</a:t>
            </a:r>
          </a:p>
          <a:p>
            <a:r>
              <a:rPr lang="en-US" dirty="0" smtClean="0"/>
              <a:t>Print your recommendations from LinkedIn and being the hard copy to the interview.</a:t>
            </a:r>
          </a:p>
          <a:p>
            <a:r>
              <a:rPr lang="en-US" dirty="0" smtClean="0"/>
              <a:t>Link your references to the References Available heading of your web resume.</a:t>
            </a:r>
          </a:p>
          <a:p>
            <a:pPr lvl="1"/>
            <a:r>
              <a:rPr lang="en-US" dirty="0" smtClean="0"/>
              <a:t>You may wish to use a password to protect this page.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References today are a must.</a:t>
            </a:r>
          </a:p>
          <a:p>
            <a:r>
              <a:rPr lang="en-US" dirty="0" smtClean="0"/>
              <a:t>Employers want to verify that you actually achieved the accomplishments listed on your resume. </a:t>
            </a:r>
          </a:p>
          <a:p>
            <a:r>
              <a:rPr lang="en-US" dirty="0" smtClean="0"/>
              <a:t>Employers often check references only after you are called in for an interview and are a viable candidate for the job.</a:t>
            </a:r>
          </a:p>
          <a:p>
            <a:r>
              <a:rPr lang="en-US" dirty="0" smtClean="0"/>
              <a:t>List references on a separate document from your resume.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Reference Document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Bring your reference document with you to the interview.</a:t>
            </a:r>
          </a:p>
          <a:p>
            <a:r>
              <a:rPr lang="en-US" dirty="0" smtClean="0"/>
              <a:t>It should: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r>
              <a:rPr lang="en-US" sz="2400" dirty="0" smtClean="0"/>
              <a:t>Be a one-page document.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r>
              <a:rPr lang="en-US" sz="2400" dirty="0" smtClean="0"/>
              <a:t>Match your resume's letterhead (contact information).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r>
              <a:rPr lang="en-US" sz="2400" dirty="0" smtClean="0"/>
              <a:t>List no more than three references. Be sure to include:</a:t>
            </a:r>
          </a:p>
          <a:p>
            <a:pPr marL="1200150" lvl="3" indent="-342900">
              <a:buClr>
                <a:srgbClr val="FFC000"/>
              </a:buClr>
              <a:buSzPct val="95000"/>
            </a:pPr>
            <a:r>
              <a:rPr lang="en-US" sz="2200" dirty="0" smtClean="0"/>
              <a:t>Phone numbers.</a:t>
            </a:r>
          </a:p>
          <a:p>
            <a:pPr marL="1200150" lvl="3" indent="-342900">
              <a:spcBef>
                <a:spcPts val="0"/>
              </a:spcBef>
              <a:buClr>
                <a:srgbClr val="FFC000"/>
              </a:buClr>
              <a:buSzPct val="95000"/>
            </a:pPr>
            <a:r>
              <a:rPr lang="en-US" sz="2200" dirty="0" smtClean="0"/>
              <a:t>Addresses.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Letters of Recommendation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Letters of recommendation may be more important than the references themselves.</a:t>
            </a:r>
          </a:p>
          <a:p>
            <a:r>
              <a:rPr lang="en-US" dirty="0" smtClean="0"/>
              <a:t>Bring letters of recommendation with you to the interview.</a:t>
            </a:r>
          </a:p>
          <a:p>
            <a:r>
              <a:rPr lang="en-US" dirty="0" smtClean="0"/>
              <a:t>Letters of recommendation should include:</a:t>
            </a:r>
          </a:p>
          <a:p>
            <a:pPr lvl="1"/>
            <a:r>
              <a:rPr lang="en-US" dirty="0" smtClean="0"/>
              <a:t>Writer's name and job title.</a:t>
            </a:r>
          </a:p>
          <a:p>
            <a:pPr lvl="1"/>
            <a:r>
              <a:rPr lang="en-US" dirty="0" smtClean="0"/>
              <a:t>Phone number or e-mail address.</a:t>
            </a:r>
          </a:p>
          <a:p>
            <a:r>
              <a:rPr lang="en-US" dirty="0" smtClean="0"/>
              <a:t>Include a truly outstanding letter of recommendation with your resume.</a:t>
            </a:r>
          </a:p>
          <a:p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"Available on Request"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In the past, adding </a:t>
            </a:r>
            <a:r>
              <a:rPr lang="en-US" dirty="0" smtClean="0">
                <a:solidFill>
                  <a:srgbClr val="0033CC"/>
                </a:solidFill>
              </a:rPr>
              <a:t>"References—Available on Request"</a:t>
            </a:r>
            <a:r>
              <a:rPr lang="en-US" dirty="0" smtClean="0"/>
              <a:t> at the end of a resume was customary. </a:t>
            </a:r>
          </a:p>
          <a:p>
            <a:r>
              <a:rPr lang="en-US" dirty="0" smtClean="0"/>
              <a:t>Today, it is unnecessary.</a:t>
            </a:r>
          </a:p>
          <a:p>
            <a:pPr lvl="1"/>
            <a:r>
              <a:rPr lang="en-US" dirty="0" smtClean="0"/>
              <a:t>Employers expect every applicant to have solid references.</a:t>
            </a:r>
          </a:p>
          <a:p>
            <a:r>
              <a:rPr lang="en-US" dirty="0" smtClean="0"/>
              <a:t>But if you have exceptional references:</a:t>
            </a:r>
          </a:p>
          <a:p>
            <a:pPr lvl="1"/>
            <a:r>
              <a:rPr lang="en-US" dirty="0" smtClean="0"/>
              <a:t>Write </a:t>
            </a:r>
            <a:r>
              <a:rPr lang="en-US" dirty="0" smtClean="0">
                <a:solidFill>
                  <a:srgbClr val="0033CC"/>
                </a:solidFill>
              </a:rPr>
              <a:t>"Excellent references available on request" </a:t>
            </a:r>
            <a:r>
              <a:rPr lang="en-US" dirty="0" smtClean="0"/>
              <a:t>to attract an employer's interest.</a:t>
            </a:r>
            <a:endParaRPr lang="en-US" dirty="0" smtClean="0">
              <a:solidFill>
                <a:srgbClr val="0033CC"/>
              </a:solidFill>
            </a:endParaRPr>
          </a:p>
          <a:p>
            <a:pPr lvl="1"/>
            <a:r>
              <a:rPr lang="en-US" dirty="0" smtClean="0"/>
              <a:t>Be sure you can deliver those excellent references.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When choosing references:</a:t>
            </a:r>
          </a:p>
          <a:p>
            <a:pPr lvl="1"/>
            <a:r>
              <a:rPr lang="en-US" dirty="0" smtClean="0"/>
              <a:t>Be very selective. </a:t>
            </a:r>
          </a:p>
          <a:p>
            <a:pPr lvl="1"/>
            <a:r>
              <a:rPr lang="en-US" dirty="0" smtClean="0"/>
              <a:t>Limit your references to three individuals willing to recommend you to a perspective employer.</a:t>
            </a:r>
          </a:p>
          <a:p>
            <a:pPr lvl="1"/>
            <a:r>
              <a:rPr lang="en-US" dirty="0" smtClean="0"/>
              <a:t>Never use a reference who might have anything negative to say about you.</a:t>
            </a:r>
          </a:p>
          <a:p>
            <a:pPr lvl="1"/>
            <a:r>
              <a:rPr lang="en-US" dirty="0" smtClean="0"/>
              <a:t>Never assume that a reference will automatically give you a good recommendation.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Contact references in advance.</a:t>
            </a:r>
          </a:p>
          <a:p>
            <a:pPr lvl="1"/>
            <a:r>
              <a:rPr lang="en-US" dirty="0" smtClean="0"/>
              <a:t>Ask if they will give you a good recommendation and if you can use them as references.</a:t>
            </a:r>
          </a:p>
          <a:p>
            <a:pPr lvl="1"/>
            <a:r>
              <a:rPr lang="en-US" dirty="0" smtClean="0"/>
              <a:t>Let them know they may receive a call from a future employer.</a:t>
            </a:r>
          </a:p>
          <a:p>
            <a:pPr lvl="1"/>
            <a:r>
              <a:rPr lang="en-US" dirty="0" smtClean="0"/>
              <a:t>Remind them of your past accomplishments.</a:t>
            </a:r>
          </a:p>
          <a:p>
            <a:pPr lvl="1"/>
            <a:r>
              <a:rPr lang="en-US" dirty="0" smtClean="0"/>
              <a:t>Update them on your present status.</a:t>
            </a:r>
          </a:p>
          <a:p>
            <a:r>
              <a:rPr lang="en-US" dirty="0" smtClean="0"/>
              <a:t>Send each reference a copy of your resume.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Listing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Guidelines: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r>
              <a:rPr lang="en-US" sz="2400" dirty="0" smtClean="0"/>
              <a:t>Format your list of references to match your resume's letterhead (contact information).</a:t>
            </a:r>
          </a:p>
          <a:p>
            <a:pPr marL="742950" lvl="2" indent="-342900">
              <a:spcBef>
                <a:spcPts val="600"/>
              </a:spcBef>
              <a:buClr>
                <a:srgbClr val="7030A0"/>
              </a:buClr>
              <a:buSzPct val="95000"/>
            </a:pPr>
            <a:r>
              <a:rPr lang="en-US" sz="2400" dirty="0" smtClean="0"/>
              <a:t>Use the same </a:t>
            </a:r>
            <a:r>
              <a:rPr lang="en-US" sz="2400" dirty="0" smtClean="0"/>
              <a:t>color/quality </a:t>
            </a:r>
            <a:r>
              <a:rPr lang="en-US" sz="2400" dirty="0" smtClean="0"/>
              <a:t>paper as your resume.</a:t>
            </a:r>
          </a:p>
          <a:p>
            <a:pPr marL="742950" lvl="2" indent="-342900">
              <a:spcBef>
                <a:spcPts val="600"/>
              </a:spcBef>
              <a:buClr>
                <a:srgbClr val="7030A0"/>
              </a:buClr>
              <a:buSzPct val="95000"/>
            </a:pPr>
            <a:r>
              <a:rPr lang="en-US" sz="2400" dirty="0" smtClean="0"/>
              <a:t>The term </a:t>
            </a:r>
            <a:r>
              <a:rPr lang="en-US" sz="2400" dirty="0" smtClean="0">
                <a:solidFill>
                  <a:srgbClr val="0033CC"/>
                </a:solidFill>
              </a:rPr>
              <a:t>REFERENCES</a:t>
            </a:r>
            <a:r>
              <a:rPr lang="en-US" sz="2400" dirty="0" smtClean="0"/>
              <a:t> should follow in bold letters, all caps, and centered.</a:t>
            </a:r>
          </a:p>
          <a:p>
            <a:pPr marL="742950" lvl="2" indent="-342900">
              <a:spcBef>
                <a:spcPts val="600"/>
              </a:spcBef>
              <a:buClr>
                <a:srgbClr val="7030A0"/>
              </a:buClr>
              <a:buSzPct val="95000"/>
            </a:pPr>
            <a:r>
              <a:rPr lang="en-US" sz="2400" dirty="0" smtClean="0"/>
              <a:t>For each reference, provide:</a:t>
            </a:r>
          </a:p>
          <a:p>
            <a:pPr marL="1085850" lvl="3">
              <a:buClr>
                <a:srgbClr val="FFC000"/>
              </a:buClr>
              <a:buSzPct val="95000"/>
            </a:pPr>
            <a:r>
              <a:rPr lang="en-US" sz="2200" dirty="0" smtClean="0"/>
              <a:t>Full name job title.</a:t>
            </a:r>
          </a:p>
          <a:p>
            <a:pPr marL="1085850" lvl="3">
              <a:spcBef>
                <a:spcPts val="0"/>
              </a:spcBef>
              <a:buClr>
                <a:srgbClr val="FFC000"/>
              </a:buClr>
              <a:buSzPct val="95000"/>
            </a:pPr>
            <a:r>
              <a:rPr lang="en-US" sz="2200" dirty="0" smtClean="0"/>
              <a:t>Company name and complete address.</a:t>
            </a:r>
          </a:p>
          <a:p>
            <a:pPr marL="1085850" lvl="3">
              <a:spcBef>
                <a:spcPts val="0"/>
              </a:spcBef>
              <a:buClr>
                <a:srgbClr val="FFC000"/>
              </a:buClr>
              <a:buSzPct val="95000"/>
            </a:pPr>
            <a:r>
              <a:rPr lang="en-US" sz="2200" dirty="0" smtClean="0"/>
              <a:t>Contact phone numbers.</a:t>
            </a:r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" y="1371600"/>
            <a:ext cx="7772400" cy="33528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en-US" sz="2400" b="1" dirty="0" smtClean="0">
                <a:solidFill>
                  <a:schemeClr val="tx1"/>
                </a:solidFill>
              </a:rPr>
              <a:t>REFERENCES</a:t>
            </a:r>
          </a:p>
          <a:p>
            <a:pPr algn="ctr">
              <a:spcBef>
                <a:spcPts val="600"/>
              </a:spcBef>
            </a:pPr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Melissa  Brody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Sr. Vice President, Sales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Micro-</a:t>
            </a:r>
            <a:r>
              <a:rPr lang="en-US" sz="2400" dirty="0" err="1" smtClean="0">
                <a:solidFill>
                  <a:schemeClr val="tx1"/>
                </a:solidFill>
              </a:rPr>
              <a:t>Technics</a:t>
            </a:r>
            <a:r>
              <a:rPr lang="en-US" sz="2400" dirty="0" smtClean="0">
                <a:solidFill>
                  <a:schemeClr val="tx1"/>
                </a:solidFill>
              </a:rPr>
              <a:t> Computers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6787 North State Street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Des Moines, IA 90000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(555) 989-0098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4876800"/>
            <a:ext cx="75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E10A2D"/>
              </a:buClr>
              <a:buSzPct val="95000"/>
              <a:buFont typeface="Wingdings" pitchFamily="2" charset="2"/>
              <a:buChar char="S"/>
            </a:pPr>
            <a:r>
              <a:rPr 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Use a bullet </a:t>
            </a:r>
            <a:r>
              <a:rPr lang="en-US" sz="2800" dirty="0" smtClean="0"/>
              <a:t>(•)</a:t>
            </a:r>
            <a:r>
              <a:rPr 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 between references.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2" animBg="1"/>
    </p:bld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1302</TotalTime>
  <Words>536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11</vt:lpstr>
      <vt:lpstr>References</vt:lpstr>
      <vt:lpstr>Your Reference Document</vt:lpstr>
      <vt:lpstr>Letters of Recommendation</vt:lpstr>
      <vt:lpstr>"Available on Request"</vt:lpstr>
      <vt:lpstr>Choosing References</vt:lpstr>
      <vt:lpstr>Preparing References</vt:lpstr>
      <vt:lpstr>Listing References</vt:lpstr>
      <vt:lpstr>Sample Format</vt:lpstr>
      <vt:lpstr>Posting Online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156</cp:revision>
  <dcterms:created xsi:type="dcterms:W3CDTF">2011-08-23T17:18:45Z</dcterms:created>
  <dcterms:modified xsi:type="dcterms:W3CDTF">2011-09-21T14:48:49Z</dcterms:modified>
</cp:coreProperties>
</file>